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4" r:id="rId1"/>
  </p:sldMasterIdLst>
  <p:notesMasterIdLst>
    <p:notesMasterId r:id="rId20"/>
  </p:notesMasterIdLst>
  <p:sldIdLst>
    <p:sldId id="259" r:id="rId2"/>
    <p:sldId id="273" r:id="rId3"/>
    <p:sldId id="289" r:id="rId4"/>
    <p:sldId id="304" r:id="rId5"/>
    <p:sldId id="305" r:id="rId6"/>
    <p:sldId id="306" r:id="rId7"/>
    <p:sldId id="290" r:id="rId8"/>
    <p:sldId id="308" r:id="rId9"/>
    <p:sldId id="307" r:id="rId10"/>
    <p:sldId id="292" r:id="rId11"/>
    <p:sldId id="297" r:id="rId12"/>
    <p:sldId id="299" r:id="rId13"/>
    <p:sldId id="300" r:id="rId14"/>
    <p:sldId id="293" r:id="rId15"/>
    <p:sldId id="294" r:id="rId16"/>
    <p:sldId id="295" r:id="rId17"/>
    <p:sldId id="296" r:id="rId18"/>
    <p:sldId id="28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0000"/>
    <a:srgbClr val="C0030C"/>
    <a:srgbClr val="DF2A0B"/>
    <a:srgbClr val="FAECD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660"/>
  </p:normalViewPr>
  <p:slideViewPr>
    <p:cSldViewPr snapToGrid="0">
      <p:cViewPr varScale="1">
        <p:scale>
          <a:sx n="83" d="100"/>
          <a:sy n="83" d="100"/>
        </p:scale>
        <p:origin x="3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8D5E95-F24E-43C8-9082-CD73EB7FFDC1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B2508AE4-A05A-4594-8E5F-069DAF6E409E}">
      <dgm:prSet phldrT="[文本]" custT="1"/>
      <dgm:spPr/>
      <dgm:t>
        <a:bodyPr/>
        <a:lstStyle/>
        <a:p>
          <a:r>
            <a:rPr lang="zh-CN" altLang="en-US" sz="2400" b="1" dirty="0" smtClean="0"/>
            <a:t>“中国答卷”背后的“五个根本”</a:t>
          </a:r>
          <a:endParaRPr lang="en-US" altLang="zh-CN" sz="2400" b="1" dirty="0" smtClean="0"/>
        </a:p>
        <a:p>
          <a:r>
            <a:rPr lang="zh-CN" altLang="en-US" sz="2000" b="0" i="0" dirty="0" smtClean="0"/>
            <a:t>在统筹国内国际两个大局、统筹疫情防控和经济社会发展的实践中，我们深化了对在严峻挑战下做好经济工作的规律性认识：</a:t>
          </a:r>
          <a:endParaRPr lang="zh-CN" altLang="en-US" sz="2000" dirty="0"/>
        </a:p>
      </dgm:t>
    </dgm:pt>
    <dgm:pt modelId="{8FC3B231-35AB-43EB-BFB9-AA234D8EF5B4}" type="parTrans" cxnId="{41EBA2F0-6FAA-4326-94A9-CA05C94D8361}">
      <dgm:prSet/>
      <dgm:spPr/>
      <dgm:t>
        <a:bodyPr/>
        <a:lstStyle/>
        <a:p>
          <a:endParaRPr lang="zh-CN" altLang="en-US"/>
        </a:p>
      </dgm:t>
    </dgm:pt>
    <dgm:pt modelId="{B8FF345A-A660-446B-AC06-2EFA4B5D1AAA}" type="sibTrans" cxnId="{41EBA2F0-6FAA-4326-94A9-CA05C94D8361}">
      <dgm:prSet/>
      <dgm:spPr/>
      <dgm:t>
        <a:bodyPr/>
        <a:lstStyle/>
        <a:p>
          <a:endParaRPr lang="zh-CN" altLang="en-US"/>
        </a:p>
      </dgm:t>
    </dgm:pt>
    <dgm:pt modelId="{83BE16C5-4181-405A-8A6A-A3150C7DB7D1}">
      <dgm:prSet phldrT="[文本]" custT="1"/>
      <dgm:spPr/>
      <dgm:t>
        <a:bodyPr/>
        <a:lstStyle/>
        <a:p>
          <a:r>
            <a:rPr lang="zh-CN" altLang="en-US" sz="2000" b="0" i="0" dirty="0" smtClean="0"/>
            <a:t>党中央权威是危难时刻全党全国各族人民迎难而上的根本依靠</a:t>
          </a:r>
          <a:endParaRPr lang="zh-CN" altLang="en-US" sz="2000" dirty="0"/>
        </a:p>
      </dgm:t>
    </dgm:pt>
    <dgm:pt modelId="{893F21D1-4951-4B82-B37C-79E6DC7F7A58}" type="parTrans" cxnId="{45146484-2DB6-4C9B-92BE-ACE0FBCEDF91}">
      <dgm:prSet/>
      <dgm:spPr/>
      <dgm:t>
        <a:bodyPr/>
        <a:lstStyle/>
        <a:p>
          <a:endParaRPr lang="zh-CN" altLang="en-US"/>
        </a:p>
      </dgm:t>
    </dgm:pt>
    <dgm:pt modelId="{17FB9A4D-97A1-4799-A1BD-C350DA4FC421}" type="sibTrans" cxnId="{45146484-2DB6-4C9B-92BE-ACE0FBCEDF91}">
      <dgm:prSet/>
      <dgm:spPr/>
      <dgm:t>
        <a:bodyPr/>
        <a:lstStyle/>
        <a:p>
          <a:endParaRPr lang="zh-CN" altLang="en-US"/>
        </a:p>
      </dgm:t>
    </dgm:pt>
    <dgm:pt modelId="{31AC6045-F6BE-4479-98F7-034BD58716A8}">
      <dgm:prSet phldrT="[文本]" custT="1"/>
      <dgm:spPr/>
      <dgm:t>
        <a:bodyPr/>
        <a:lstStyle/>
        <a:p>
          <a:r>
            <a:rPr lang="zh-CN" altLang="en-US" sz="2000" b="0" i="0" dirty="0" smtClean="0"/>
            <a:t>人民至上是作出正确抉择的根本前提</a:t>
          </a:r>
          <a:endParaRPr lang="zh-CN" altLang="en-US" sz="2000" dirty="0"/>
        </a:p>
      </dgm:t>
    </dgm:pt>
    <dgm:pt modelId="{6395772E-8144-4DE9-9937-4AE3DA6DAF0E}" type="parTrans" cxnId="{DE091E65-0252-4BDF-9546-0F4C9CF0B62F}">
      <dgm:prSet/>
      <dgm:spPr/>
      <dgm:t>
        <a:bodyPr/>
        <a:lstStyle/>
        <a:p>
          <a:endParaRPr lang="zh-CN" altLang="en-US"/>
        </a:p>
      </dgm:t>
    </dgm:pt>
    <dgm:pt modelId="{48FBA509-D953-464D-AD32-0FA87AA11AC2}" type="sibTrans" cxnId="{DE091E65-0252-4BDF-9546-0F4C9CF0B62F}">
      <dgm:prSet/>
      <dgm:spPr/>
      <dgm:t>
        <a:bodyPr/>
        <a:lstStyle/>
        <a:p>
          <a:endParaRPr lang="zh-CN" altLang="en-US"/>
        </a:p>
      </dgm:t>
    </dgm:pt>
    <dgm:pt modelId="{D6A3C09B-3A91-491D-B34C-50F019D5CE18}">
      <dgm:prSet phldrT="[文本]" custT="1"/>
      <dgm:spPr/>
      <dgm:t>
        <a:bodyPr/>
        <a:lstStyle/>
        <a:p>
          <a:r>
            <a:rPr lang="zh-CN" altLang="en-US" sz="2000" b="0" i="0" dirty="0" smtClean="0"/>
            <a:t>科技自立自强是促进发展大局的根本支撑</a:t>
          </a:r>
          <a:endParaRPr lang="zh-CN" altLang="en-US" sz="2000" dirty="0"/>
        </a:p>
      </dgm:t>
    </dgm:pt>
    <dgm:pt modelId="{1D610184-4E50-47DC-A5BE-E2059673D69A}" type="parTrans" cxnId="{011A21F3-36BD-49DF-A4B5-8D421B614342}">
      <dgm:prSet/>
      <dgm:spPr/>
      <dgm:t>
        <a:bodyPr/>
        <a:lstStyle/>
        <a:p>
          <a:endParaRPr lang="zh-CN" altLang="en-US"/>
        </a:p>
      </dgm:t>
    </dgm:pt>
    <dgm:pt modelId="{40353839-0B93-49A2-B71A-3F4099E9401D}" type="sibTrans" cxnId="{011A21F3-36BD-49DF-A4B5-8D421B614342}">
      <dgm:prSet/>
      <dgm:spPr/>
      <dgm:t>
        <a:bodyPr/>
        <a:lstStyle/>
        <a:p>
          <a:endParaRPr lang="zh-CN" altLang="en-US"/>
        </a:p>
      </dgm:t>
    </dgm:pt>
    <dgm:pt modelId="{FEB75B8D-FA7C-4204-8982-F4BA5EABD06A}">
      <dgm:prSet custT="1"/>
      <dgm:spPr/>
      <dgm:t>
        <a:bodyPr/>
        <a:lstStyle/>
        <a:p>
          <a:r>
            <a:rPr lang="zh-CN" altLang="en-US" sz="2000" b="0" i="0" dirty="0" smtClean="0">
              <a:solidFill>
                <a:schemeClr val="tx1">
                  <a:lumMod val="95000"/>
                  <a:lumOff val="5000"/>
                </a:schemeClr>
              </a:solidFill>
            </a:rPr>
            <a:t>制度优势是形成共克时艰磅礴力量的根本保障</a:t>
          </a:r>
          <a:endParaRPr lang="zh-CN" altLang="en-US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F3C2BBC-956D-4DAE-AE0D-99B0E73F125A}" type="parTrans" cxnId="{B9E7FAF7-DC15-43CE-A34A-D6B8047E7645}">
      <dgm:prSet/>
      <dgm:spPr/>
      <dgm:t>
        <a:bodyPr/>
        <a:lstStyle/>
        <a:p>
          <a:endParaRPr lang="zh-CN" altLang="en-US"/>
        </a:p>
      </dgm:t>
    </dgm:pt>
    <dgm:pt modelId="{FCB67BCB-F659-469C-90EB-8892F1D126C2}" type="sibTrans" cxnId="{B9E7FAF7-DC15-43CE-A34A-D6B8047E7645}">
      <dgm:prSet/>
      <dgm:spPr/>
      <dgm:t>
        <a:bodyPr/>
        <a:lstStyle/>
        <a:p>
          <a:endParaRPr lang="zh-CN" altLang="en-US"/>
        </a:p>
      </dgm:t>
    </dgm:pt>
    <dgm:pt modelId="{EC1FF1DE-E69F-46DB-988A-04247E3D2D90}">
      <dgm:prSet custT="1"/>
      <dgm:spPr/>
      <dgm:t>
        <a:bodyPr/>
        <a:lstStyle/>
        <a:p>
          <a:r>
            <a:rPr lang="zh-CN" altLang="en-US" sz="2000" b="0" i="0" dirty="0" smtClean="0"/>
            <a:t>科学决策和创造性应对是化危为机的根本方法</a:t>
          </a:r>
          <a:endParaRPr lang="zh-CN" altLang="en-US" sz="2000" dirty="0"/>
        </a:p>
      </dgm:t>
    </dgm:pt>
    <dgm:pt modelId="{86E02B0C-6935-4B4E-8B68-0BFCD45E4C12}" type="parTrans" cxnId="{89B02FC9-414B-4694-8295-E3F034A53EEC}">
      <dgm:prSet/>
      <dgm:spPr/>
      <dgm:t>
        <a:bodyPr/>
        <a:lstStyle/>
        <a:p>
          <a:endParaRPr lang="zh-CN" altLang="en-US"/>
        </a:p>
      </dgm:t>
    </dgm:pt>
    <dgm:pt modelId="{5B52E5B6-6B6D-44E1-B13B-C7332C483BDF}" type="sibTrans" cxnId="{89B02FC9-414B-4694-8295-E3F034A53EEC}">
      <dgm:prSet/>
      <dgm:spPr/>
      <dgm:t>
        <a:bodyPr/>
        <a:lstStyle/>
        <a:p>
          <a:endParaRPr lang="zh-CN" altLang="en-US"/>
        </a:p>
      </dgm:t>
    </dgm:pt>
    <dgm:pt modelId="{5FE91547-9EDF-4047-BC83-4F5CFE7251BF}" type="pres">
      <dgm:prSet presAssocID="{EF8D5E95-F24E-43C8-9082-CD73EB7FFDC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188A276-B37D-44EA-87E8-CCF525D4BA9B}" type="pres">
      <dgm:prSet presAssocID="{B2508AE4-A05A-4594-8E5F-069DAF6E409E}" presName="roof" presStyleLbl="dkBgShp" presStyleIdx="0" presStyleCnt="2"/>
      <dgm:spPr/>
      <dgm:t>
        <a:bodyPr/>
        <a:lstStyle/>
        <a:p>
          <a:endParaRPr lang="zh-CN" altLang="en-US"/>
        </a:p>
      </dgm:t>
    </dgm:pt>
    <dgm:pt modelId="{E99C61D2-AE6E-4318-852F-F702FB40E189}" type="pres">
      <dgm:prSet presAssocID="{B2508AE4-A05A-4594-8E5F-069DAF6E409E}" presName="pillars" presStyleCnt="0"/>
      <dgm:spPr/>
    </dgm:pt>
    <dgm:pt modelId="{C5909E95-EB0D-47A1-9196-C71171BACF60}" type="pres">
      <dgm:prSet presAssocID="{B2508AE4-A05A-4594-8E5F-069DAF6E409E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FD27D1-D423-468C-8EE0-F00D1A1FD818}" type="pres">
      <dgm:prSet presAssocID="{31AC6045-F6BE-4479-98F7-034BD58716A8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41FDFF8-ED44-4031-9A5D-3687512C52FA}" type="pres">
      <dgm:prSet presAssocID="{FEB75B8D-FA7C-4204-8982-F4BA5EABD06A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56ECD07-ACFC-48CE-9984-64CC6E8F66BF}" type="pres">
      <dgm:prSet presAssocID="{EC1FF1DE-E69F-46DB-988A-04247E3D2D90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C0428D-F9FC-4179-ADC8-E13DF0687A48}" type="pres">
      <dgm:prSet presAssocID="{D6A3C09B-3A91-491D-B34C-50F019D5CE18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062A0A-5064-4475-95FC-2A9CF439F03C}" type="pres">
      <dgm:prSet presAssocID="{B2508AE4-A05A-4594-8E5F-069DAF6E409E}" presName="base" presStyleLbl="dkBgShp" presStyleIdx="1" presStyleCnt="2"/>
      <dgm:spPr/>
    </dgm:pt>
  </dgm:ptLst>
  <dgm:cxnLst>
    <dgm:cxn modelId="{34C59564-0B40-407E-98AC-0FADFDA990BE}" type="presOf" srcId="{EF8D5E95-F24E-43C8-9082-CD73EB7FFDC1}" destId="{5FE91547-9EDF-4047-BC83-4F5CFE7251BF}" srcOrd="0" destOrd="0" presId="urn:microsoft.com/office/officeart/2005/8/layout/hList3"/>
    <dgm:cxn modelId="{B9E7FAF7-DC15-43CE-A34A-D6B8047E7645}" srcId="{B2508AE4-A05A-4594-8E5F-069DAF6E409E}" destId="{FEB75B8D-FA7C-4204-8982-F4BA5EABD06A}" srcOrd="2" destOrd="0" parTransId="{FF3C2BBC-956D-4DAE-AE0D-99B0E73F125A}" sibTransId="{FCB67BCB-F659-469C-90EB-8892F1D126C2}"/>
    <dgm:cxn modelId="{607EE355-6A0F-4C1F-9076-5B171EBC6A71}" type="presOf" srcId="{D6A3C09B-3A91-491D-B34C-50F019D5CE18}" destId="{A8C0428D-F9FC-4179-ADC8-E13DF0687A48}" srcOrd="0" destOrd="0" presId="urn:microsoft.com/office/officeart/2005/8/layout/hList3"/>
    <dgm:cxn modelId="{011A21F3-36BD-49DF-A4B5-8D421B614342}" srcId="{B2508AE4-A05A-4594-8E5F-069DAF6E409E}" destId="{D6A3C09B-3A91-491D-B34C-50F019D5CE18}" srcOrd="4" destOrd="0" parTransId="{1D610184-4E50-47DC-A5BE-E2059673D69A}" sibTransId="{40353839-0B93-49A2-B71A-3F4099E9401D}"/>
    <dgm:cxn modelId="{89B02FC9-414B-4694-8295-E3F034A53EEC}" srcId="{B2508AE4-A05A-4594-8E5F-069DAF6E409E}" destId="{EC1FF1DE-E69F-46DB-988A-04247E3D2D90}" srcOrd="3" destOrd="0" parTransId="{86E02B0C-6935-4B4E-8B68-0BFCD45E4C12}" sibTransId="{5B52E5B6-6B6D-44E1-B13B-C7332C483BDF}"/>
    <dgm:cxn modelId="{45146484-2DB6-4C9B-92BE-ACE0FBCEDF91}" srcId="{B2508AE4-A05A-4594-8E5F-069DAF6E409E}" destId="{83BE16C5-4181-405A-8A6A-A3150C7DB7D1}" srcOrd="0" destOrd="0" parTransId="{893F21D1-4951-4B82-B37C-79E6DC7F7A58}" sibTransId="{17FB9A4D-97A1-4799-A1BD-C350DA4FC421}"/>
    <dgm:cxn modelId="{DE091E65-0252-4BDF-9546-0F4C9CF0B62F}" srcId="{B2508AE4-A05A-4594-8E5F-069DAF6E409E}" destId="{31AC6045-F6BE-4479-98F7-034BD58716A8}" srcOrd="1" destOrd="0" parTransId="{6395772E-8144-4DE9-9937-4AE3DA6DAF0E}" sibTransId="{48FBA509-D953-464D-AD32-0FA87AA11AC2}"/>
    <dgm:cxn modelId="{4FDBB28A-4BB0-41A1-8816-96E9FDDED55A}" type="presOf" srcId="{FEB75B8D-FA7C-4204-8982-F4BA5EABD06A}" destId="{B41FDFF8-ED44-4031-9A5D-3687512C52FA}" srcOrd="0" destOrd="0" presId="urn:microsoft.com/office/officeart/2005/8/layout/hList3"/>
    <dgm:cxn modelId="{52CCE23D-7EE4-4BA9-BC53-E95CDBF202C7}" type="presOf" srcId="{B2508AE4-A05A-4594-8E5F-069DAF6E409E}" destId="{F188A276-B37D-44EA-87E8-CCF525D4BA9B}" srcOrd="0" destOrd="0" presId="urn:microsoft.com/office/officeart/2005/8/layout/hList3"/>
    <dgm:cxn modelId="{40540F42-F729-498E-8C34-3D228709AFEE}" type="presOf" srcId="{31AC6045-F6BE-4479-98F7-034BD58716A8}" destId="{5EFD27D1-D423-468C-8EE0-F00D1A1FD818}" srcOrd="0" destOrd="0" presId="urn:microsoft.com/office/officeart/2005/8/layout/hList3"/>
    <dgm:cxn modelId="{476E7D19-52C5-4EC0-8A50-DF6D80DA1DA0}" type="presOf" srcId="{EC1FF1DE-E69F-46DB-988A-04247E3D2D90}" destId="{D56ECD07-ACFC-48CE-9984-64CC6E8F66BF}" srcOrd="0" destOrd="0" presId="urn:microsoft.com/office/officeart/2005/8/layout/hList3"/>
    <dgm:cxn modelId="{41EBA2F0-6FAA-4326-94A9-CA05C94D8361}" srcId="{EF8D5E95-F24E-43C8-9082-CD73EB7FFDC1}" destId="{B2508AE4-A05A-4594-8E5F-069DAF6E409E}" srcOrd="0" destOrd="0" parTransId="{8FC3B231-35AB-43EB-BFB9-AA234D8EF5B4}" sibTransId="{B8FF345A-A660-446B-AC06-2EFA4B5D1AAA}"/>
    <dgm:cxn modelId="{13FCDA89-F581-4CC4-B45D-9907DC682BA0}" type="presOf" srcId="{83BE16C5-4181-405A-8A6A-A3150C7DB7D1}" destId="{C5909E95-EB0D-47A1-9196-C71171BACF60}" srcOrd="0" destOrd="0" presId="urn:microsoft.com/office/officeart/2005/8/layout/hList3"/>
    <dgm:cxn modelId="{1A98D01F-0CAE-429D-A2D5-F4927EA12E64}" type="presParOf" srcId="{5FE91547-9EDF-4047-BC83-4F5CFE7251BF}" destId="{F188A276-B37D-44EA-87E8-CCF525D4BA9B}" srcOrd="0" destOrd="0" presId="urn:microsoft.com/office/officeart/2005/8/layout/hList3"/>
    <dgm:cxn modelId="{B8E664F3-0F36-4C35-A75E-EFCDE5246D39}" type="presParOf" srcId="{5FE91547-9EDF-4047-BC83-4F5CFE7251BF}" destId="{E99C61D2-AE6E-4318-852F-F702FB40E189}" srcOrd="1" destOrd="0" presId="urn:microsoft.com/office/officeart/2005/8/layout/hList3"/>
    <dgm:cxn modelId="{BB856F12-50D0-49F2-B655-504766B0365F}" type="presParOf" srcId="{E99C61D2-AE6E-4318-852F-F702FB40E189}" destId="{C5909E95-EB0D-47A1-9196-C71171BACF60}" srcOrd="0" destOrd="0" presId="urn:microsoft.com/office/officeart/2005/8/layout/hList3"/>
    <dgm:cxn modelId="{67ECF3C5-F760-4D0E-9020-5E8124E80EFF}" type="presParOf" srcId="{E99C61D2-AE6E-4318-852F-F702FB40E189}" destId="{5EFD27D1-D423-468C-8EE0-F00D1A1FD818}" srcOrd="1" destOrd="0" presId="urn:microsoft.com/office/officeart/2005/8/layout/hList3"/>
    <dgm:cxn modelId="{51938DEA-1CF7-4D47-B43D-B0022EE569F9}" type="presParOf" srcId="{E99C61D2-AE6E-4318-852F-F702FB40E189}" destId="{B41FDFF8-ED44-4031-9A5D-3687512C52FA}" srcOrd="2" destOrd="0" presId="urn:microsoft.com/office/officeart/2005/8/layout/hList3"/>
    <dgm:cxn modelId="{49BCCCE7-4C50-47E5-9A6D-FD1C844A9316}" type="presParOf" srcId="{E99C61D2-AE6E-4318-852F-F702FB40E189}" destId="{D56ECD07-ACFC-48CE-9984-64CC6E8F66BF}" srcOrd="3" destOrd="0" presId="urn:microsoft.com/office/officeart/2005/8/layout/hList3"/>
    <dgm:cxn modelId="{1640953A-51A6-4980-956D-D453BF31BA41}" type="presParOf" srcId="{E99C61D2-AE6E-4318-852F-F702FB40E189}" destId="{A8C0428D-F9FC-4179-ADC8-E13DF0687A48}" srcOrd="4" destOrd="0" presId="urn:microsoft.com/office/officeart/2005/8/layout/hList3"/>
    <dgm:cxn modelId="{FC66FEDE-EC4C-44A7-B3BD-F29070F2276D}" type="presParOf" srcId="{5FE91547-9EDF-4047-BC83-4F5CFE7251BF}" destId="{59062A0A-5064-4475-95FC-2A9CF439F03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8A276-B37D-44EA-87E8-CCF525D4BA9B}">
      <dsp:nvSpPr>
        <dsp:cNvPr id="0" name=""/>
        <dsp:cNvSpPr/>
      </dsp:nvSpPr>
      <dsp:spPr>
        <a:xfrm>
          <a:off x="0" y="0"/>
          <a:ext cx="10157052" cy="1719226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“中国答卷”背后的“五个根本”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i="0" kern="1200" dirty="0" smtClean="0"/>
            <a:t>在统筹国内国际两个大局、统筹疫情防控和经济社会发展的实践中，我们深化了对在严峻挑战下做好经济工作的规律性认识：</a:t>
          </a:r>
          <a:endParaRPr lang="zh-CN" altLang="en-US" sz="2000" kern="1200" dirty="0"/>
        </a:p>
      </dsp:txBody>
      <dsp:txXfrm>
        <a:off x="0" y="0"/>
        <a:ext cx="10157052" cy="1719226"/>
      </dsp:txXfrm>
    </dsp:sp>
    <dsp:sp modelId="{C5909E95-EB0D-47A1-9196-C71171BACF60}">
      <dsp:nvSpPr>
        <dsp:cNvPr id="0" name=""/>
        <dsp:cNvSpPr/>
      </dsp:nvSpPr>
      <dsp:spPr>
        <a:xfrm>
          <a:off x="1239" y="1719226"/>
          <a:ext cx="2030914" cy="36103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i="0" kern="1200" dirty="0" smtClean="0"/>
            <a:t>党中央权威是危难时刻全党全国各族人民迎难而上的根本依靠</a:t>
          </a:r>
          <a:endParaRPr lang="zh-CN" altLang="en-US" sz="2000" kern="1200" dirty="0"/>
        </a:p>
      </dsp:txBody>
      <dsp:txXfrm>
        <a:off x="1239" y="1719226"/>
        <a:ext cx="2030914" cy="3610376"/>
      </dsp:txXfrm>
    </dsp:sp>
    <dsp:sp modelId="{5EFD27D1-D423-468C-8EE0-F00D1A1FD818}">
      <dsp:nvSpPr>
        <dsp:cNvPr id="0" name=""/>
        <dsp:cNvSpPr/>
      </dsp:nvSpPr>
      <dsp:spPr>
        <a:xfrm>
          <a:off x="2032154" y="1719226"/>
          <a:ext cx="2030914" cy="36103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i="0" kern="1200" dirty="0" smtClean="0"/>
            <a:t>人民至上是作出正确抉择的根本前提</a:t>
          </a:r>
          <a:endParaRPr lang="zh-CN" altLang="en-US" sz="2000" kern="1200" dirty="0"/>
        </a:p>
      </dsp:txBody>
      <dsp:txXfrm>
        <a:off x="2032154" y="1719226"/>
        <a:ext cx="2030914" cy="3610376"/>
      </dsp:txXfrm>
    </dsp:sp>
    <dsp:sp modelId="{B41FDFF8-ED44-4031-9A5D-3687512C52FA}">
      <dsp:nvSpPr>
        <dsp:cNvPr id="0" name=""/>
        <dsp:cNvSpPr/>
      </dsp:nvSpPr>
      <dsp:spPr>
        <a:xfrm>
          <a:off x="4063068" y="1719226"/>
          <a:ext cx="2030914" cy="36103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i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制度优势是形成共克时艰磅礴力量的根本保障</a:t>
          </a:r>
          <a:endParaRPr lang="zh-CN" altLang="en-US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063068" y="1719226"/>
        <a:ext cx="2030914" cy="3610376"/>
      </dsp:txXfrm>
    </dsp:sp>
    <dsp:sp modelId="{D56ECD07-ACFC-48CE-9984-64CC6E8F66BF}">
      <dsp:nvSpPr>
        <dsp:cNvPr id="0" name=""/>
        <dsp:cNvSpPr/>
      </dsp:nvSpPr>
      <dsp:spPr>
        <a:xfrm>
          <a:off x="6093983" y="1719226"/>
          <a:ext cx="2030914" cy="36103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i="0" kern="1200" dirty="0" smtClean="0"/>
            <a:t>科学决策和创造性应对是化危为机的根本方法</a:t>
          </a:r>
          <a:endParaRPr lang="zh-CN" altLang="en-US" sz="2000" kern="1200" dirty="0"/>
        </a:p>
      </dsp:txBody>
      <dsp:txXfrm>
        <a:off x="6093983" y="1719226"/>
        <a:ext cx="2030914" cy="3610376"/>
      </dsp:txXfrm>
    </dsp:sp>
    <dsp:sp modelId="{A8C0428D-F9FC-4179-ADC8-E13DF0687A48}">
      <dsp:nvSpPr>
        <dsp:cNvPr id="0" name=""/>
        <dsp:cNvSpPr/>
      </dsp:nvSpPr>
      <dsp:spPr>
        <a:xfrm>
          <a:off x="8124897" y="1719226"/>
          <a:ext cx="2030914" cy="36103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i="0" kern="1200" dirty="0" smtClean="0"/>
            <a:t>科技自立自强是促进发展大局的根本支撑</a:t>
          </a:r>
          <a:endParaRPr lang="zh-CN" altLang="en-US" sz="2000" kern="1200" dirty="0"/>
        </a:p>
      </dsp:txBody>
      <dsp:txXfrm>
        <a:off x="8124897" y="1719226"/>
        <a:ext cx="2030914" cy="3610376"/>
      </dsp:txXfrm>
    </dsp:sp>
    <dsp:sp modelId="{59062A0A-5064-4475-95FC-2A9CF439F03C}">
      <dsp:nvSpPr>
        <dsp:cNvPr id="0" name=""/>
        <dsp:cNvSpPr/>
      </dsp:nvSpPr>
      <dsp:spPr>
        <a:xfrm>
          <a:off x="0" y="5329603"/>
          <a:ext cx="10157052" cy="401152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543D0-FA95-4BC7-9EFA-D17EA3C3AB07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19FBF-1986-44CA-A4E1-835E604059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53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61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705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705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705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70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86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447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665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665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25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15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3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3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3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36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06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06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9FBF-1986-44CA-A4E1-835E604059C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0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76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9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50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48FF0C0-0986-4016-A923-248DE9D014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B6AC5C-96AC-4F4E-9BD3-5DD9ABC7F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4962"/>
            <a:ext cx="5504699" cy="2923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38CCE07-3571-4C53-AD87-0614AC3F9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7"/>
          <a:stretch/>
        </p:blipFill>
        <p:spPr>
          <a:xfrm rot="21447530" flipH="1">
            <a:off x="-560637" y="-387456"/>
            <a:ext cx="11856613" cy="11280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EB49426-B047-4FE5-820A-4AC21CCDC2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5"/>
          <a:stretch/>
        </p:blipFill>
        <p:spPr>
          <a:xfrm flipH="1">
            <a:off x="-62628" y="2285991"/>
            <a:ext cx="1619184" cy="45720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21E982-800B-4CEF-8656-C3474D27E4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466"/>
          <a:stretch/>
        </p:blipFill>
        <p:spPr>
          <a:xfrm rot="21290075" flipH="1">
            <a:off x="3127847" y="5637213"/>
            <a:ext cx="9679596" cy="169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38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7817EAD-632B-46D9-87E9-5105453C20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0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6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53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41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17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77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07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13F12-8B61-441A-9812-D0DE8A423136}" type="datetimeFigureOut">
              <a:rPr lang="zh-CN" altLang="en-US" smtClean="0"/>
              <a:t>2020-12-31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4D671-730C-4DB9-ACED-3908713AA4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3828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E3686BF-DBF9-4F51-9DF3-07301D18D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4962"/>
            <a:ext cx="5504699" cy="2923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0D763E-B9E7-4455-8E4B-0B932F61C8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7"/>
          <a:stretch/>
        </p:blipFill>
        <p:spPr>
          <a:xfrm rot="21447530" flipH="1">
            <a:off x="-560637" y="-387456"/>
            <a:ext cx="11856613" cy="11280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DDDBDA6-492F-4914-8843-8D0F5DCF57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5"/>
          <a:stretch/>
        </p:blipFill>
        <p:spPr>
          <a:xfrm flipH="1">
            <a:off x="-62628" y="2285991"/>
            <a:ext cx="1619184" cy="45720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667585B-D337-4662-B061-875D5FB5EE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466"/>
          <a:stretch/>
        </p:blipFill>
        <p:spPr>
          <a:xfrm rot="21290075" flipH="1">
            <a:off x="3127847" y="5637213"/>
            <a:ext cx="9679596" cy="16964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5243CC-578E-4E97-8A42-68CD6A8767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40" y="1132540"/>
            <a:ext cx="1327779" cy="8604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B20FE35-3EA5-4563-9576-8FB40263A5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5"/>
          <a:stretch/>
        </p:blipFill>
        <p:spPr>
          <a:xfrm flipH="1">
            <a:off x="89772" y="2438391"/>
            <a:ext cx="1619184" cy="4572009"/>
          </a:xfrm>
          <a:prstGeom prst="rect">
            <a:avLst/>
          </a:prstGeom>
        </p:spPr>
      </p:pic>
      <p:pic>
        <p:nvPicPr>
          <p:cNvPr id="30" name="张也 - 不忘初心 (伴奏)">
            <a:hlinkClick r:id="" action="ppaction://media"/>
            <a:extLst>
              <a:ext uri="{FF2B5EF4-FFF2-40B4-BE49-F238E27FC236}">
                <a16:creationId xmlns:a16="http://schemas.microsoft.com/office/drawing/2014/main" id="{07689F3A-B2E1-4789-B48E-85FEAE6BD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49706" y="8835085"/>
            <a:ext cx="609600" cy="6096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11898" y="2285991"/>
            <a:ext cx="85138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学习</a:t>
            </a:r>
            <a:r>
              <a:rPr lang="en-US" altLang="zh-C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2020</a:t>
            </a:r>
            <a:r>
              <a:rPr lang="zh-CN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中央</a:t>
            </a:r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经济</a:t>
            </a:r>
            <a:r>
              <a:rPr lang="zh-CN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工作会议</a:t>
            </a:r>
            <a:endParaRPr lang="en-US" altLang="zh-CN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CN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主要内容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38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1420238"/>
            <a:ext cx="4026951" cy="5120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90086" y="1278133"/>
            <a:ext cx="69539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494949"/>
                </a:solidFill>
                <a:latin typeface="arial" panose="020B0604020202020204" pitchFamily="34" charset="0"/>
              </a:rPr>
              <a:t>强化国家战略科技力量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</a:rPr>
              <a:t>1</a:t>
            </a:r>
            <a:r>
              <a:rPr lang="en-US" altLang="zh-CN" sz="1600" dirty="0">
                <a:latin typeface="arial" panose="020B0604020202020204" pitchFamily="34" charset="0"/>
              </a:rPr>
              <a:t>.</a:t>
            </a:r>
            <a:r>
              <a:rPr lang="zh-CN" altLang="en-US" sz="1600" dirty="0">
                <a:latin typeface="arial" panose="020B0604020202020204" pitchFamily="34" charset="0"/>
              </a:rPr>
              <a:t>充分发挥国家作为重大科技创新组织者的作用，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坚持战略性需求导向，确定科技创新方向和重点，着力解决制约国家发展和安全的重大难题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</a:rPr>
              <a:t>2. </a:t>
            </a:r>
            <a:r>
              <a:rPr lang="zh-CN" altLang="en-US" sz="1600" dirty="0">
                <a:latin typeface="arial" panose="020B0604020202020204" pitchFamily="34" charset="0"/>
              </a:rPr>
              <a:t>要发挥新型举国体制优势，</a:t>
            </a:r>
            <a:r>
              <a:rPr lang="zh-CN" alt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发挥好重要院所高校国家队作用，</a:t>
            </a:r>
            <a:r>
              <a:rPr lang="zh-CN" altLang="en-US" sz="1600" dirty="0">
                <a:solidFill>
                  <a:srgbClr val="494949"/>
                </a:solidFill>
                <a:latin typeface="arial" panose="020B0604020202020204" pitchFamily="34" charset="0"/>
              </a:rPr>
              <a:t>推</a:t>
            </a:r>
            <a:r>
              <a:rPr lang="zh-CN" altLang="en-US" sz="1600" dirty="0">
                <a:latin typeface="arial" panose="020B0604020202020204" pitchFamily="34" charset="0"/>
              </a:rPr>
              <a:t>动科研力量优化配置和资源共享</a:t>
            </a:r>
            <a:r>
              <a:rPr lang="en-US" altLang="zh-CN" sz="1600" dirty="0">
                <a:latin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</a:rPr>
              <a:t>3. 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</a:rPr>
              <a:t>要抓紧制定实施基础研究十年行动方案</a:t>
            </a:r>
            <a:r>
              <a:rPr lang="zh-CN" altLang="en-US" sz="1600" dirty="0">
                <a:solidFill>
                  <a:srgbClr val="494949"/>
                </a:solidFill>
                <a:latin typeface="arial" panose="020B0604020202020204" pitchFamily="34" charset="0"/>
              </a:rPr>
              <a:t>，</a:t>
            </a:r>
            <a:r>
              <a:rPr lang="zh-CN" altLang="en-US" sz="1600" dirty="0">
                <a:latin typeface="arial" panose="020B0604020202020204" pitchFamily="34" charset="0"/>
              </a:rPr>
              <a:t>重点布局一批基础学科研究中心，支持有条件的地方建设国际和区域科技创新中心</a:t>
            </a:r>
            <a:r>
              <a:rPr lang="en-US" altLang="zh-CN" sz="1600" dirty="0">
                <a:latin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</a:rPr>
              <a:t>4. </a:t>
            </a:r>
            <a:r>
              <a:rPr lang="zh-CN" altLang="en-US" sz="1600" dirty="0">
                <a:latin typeface="arial" panose="020B0604020202020204" pitchFamily="34" charset="0"/>
              </a:rPr>
              <a:t>要发挥企业在科技创新中的主体作用，支持领军企业组建创新联合体，带动中小企业创新活动</a:t>
            </a:r>
            <a:r>
              <a:rPr lang="en-US" altLang="zh-CN" sz="1600" dirty="0">
                <a:latin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</a:rPr>
              <a:t>5. 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要加快国内人才培养</a:t>
            </a:r>
            <a:r>
              <a:rPr lang="zh-CN" altLang="en-US" sz="1600" dirty="0">
                <a:latin typeface="arial" panose="020B0604020202020204" pitchFamily="34" charset="0"/>
              </a:rPr>
              <a:t>，使更多青年优秀人才脱颖而出</a:t>
            </a:r>
            <a:r>
              <a:rPr lang="en-US" altLang="zh-CN" sz="1600" dirty="0">
                <a:latin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</a:rPr>
              <a:t>6. </a:t>
            </a:r>
            <a:r>
              <a:rPr lang="zh-CN" altLang="en-US" sz="1600" dirty="0">
                <a:latin typeface="arial" panose="020B0604020202020204" pitchFamily="34" charset="0"/>
              </a:rPr>
              <a:t>要完善激励机制和科技评价机制，落实好攻关任务“揭榜挂帅”等机制</a:t>
            </a:r>
            <a:r>
              <a:rPr lang="en-US" altLang="zh-CN" sz="1600" dirty="0">
                <a:latin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</a:rPr>
              <a:t>7. 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要规范科技伦理，树立良好学风和作风，引导科研人员专心致志、扎实进取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</a:rPr>
              <a:t>;</a:t>
            </a:r>
            <a:endParaRPr lang="en-US" altLang="zh-CN" sz="16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27203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6CC446D9-B052-42D6-B914-F26F8AF4B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506" y="1032402"/>
            <a:ext cx="9258637" cy="57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4994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53F4FA88-1A29-45D1-9889-7EFE5EFB5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468" y="1127245"/>
            <a:ext cx="10415751" cy="55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218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A980B834-EE03-4944-9F5E-C71CD528A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097" y="1356833"/>
            <a:ext cx="10447312" cy="50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26119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57" y="1127245"/>
            <a:ext cx="4557155" cy="57002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"/>
          <a:stretch/>
        </p:blipFill>
        <p:spPr>
          <a:xfrm>
            <a:off x="6595528" y="925684"/>
            <a:ext cx="4526672" cy="5932316"/>
          </a:xfrm>
          <a:prstGeom prst="rect">
            <a:avLst/>
          </a:prstGeom>
        </p:spPr>
      </p:pic>
      <p:sp>
        <p:nvSpPr>
          <p:cNvPr id="9" name="对角圆角矩形 8"/>
          <p:cNvSpPr/>
          <p:nvPr/>
        </p:nvSpPr>
        <p:spPr>
          <a:xfrm>
            <a:off x="1511202" y="4406746"/>
            <a:ext cx="3656310" cy="77821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438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9"/>
          <a:stretch/>
        </p:blipFill>
        <p:spPr>
          <a:xfrm>
            <a:off x="1057648" y="1255065"/>
            <a:ext cx="4138019" cy="53718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90" y="902713"/>
            <a:ext cx="4107536" cy="5837426"/>
          </a:xfrm>
          <a:prstGeom prst="rect">
            <a:avLst/>
          </a:prstGeom>
        </p:spPr>
      </p:pic>
      <p:sp>
        <p:nvSpPr>
          <p:cNvPr id="2" name="对角圆角矩形 1"/>
          <p:cNvSpPr/>
          <p:nvPr/>
        </p:nvSpPr>
        <p:spPr>
          <a:xfrm>
            <a:off x="7208196" y="2908570"/>
            <a:ext cx="3764604" cy="53502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9" name="对角圆角矩形 8"/>
          <p:cNvSpPr/>
          <p:nvPr/>
        </p:nvSpPr>
        <p:spPr>
          <a:xfrm>
            <a:off x="7208196" y="4124528"/>
            <a:ext cx="3764604" cy="53502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099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8" y="1369822"/>
            <a:ext cx="4334188" cy="5119468"/>
          </a:xfrm>
          <a:prstGeom prst="rect">
            <a:avLst/>
          </a:prstGeom>
        </p:spPr>
      </p:pic>
      <p:sp>
        <p:nvSpPr>
          <p:cNvPr id="3" name="对角圆角矩形 2"/>
          <p:cNvSpPr/>
          <p:nvPr/>
        </p:nvSpPr>
        <p:spPr>
          <a:xfrm>
            <a:off x="507129" y="3555933"/>
            <a:ext cx="3656310" cy="77821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960454" y="1569717"/>
            <a:ext cx="633335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最近，浙江、湖南、江西等</a:t>
            </a:r>
            <a:r>
              <a:rPr lang="zh-CN" altLang="en-US" dirty="0" smtClean="0"/>
              <a:t>地进行拉闸限电，其中很大一部分原因是要达到减排目标。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自十一五以来，中国每一个五年规划，都确立了节能减排的约束性目标，并且分解到了各个省市，省市继续进行分解目标。</a:t>
            </a:r>
          </a:p>
          <a:p>
            <a:r>
              <a:rPr lang="zh-CN" altLang="en-US" dirty="0"/>
              <a:t> </a:t>
            </a:r>
          </a:p>
          <a:p>
            <a:r>
              <a:rPr lang="zh-CN" altLang="en-US" dirty="0"/>
              <a:t>比如十三五规定，</a:t>
            </a:r>
            <a:r>
              <a:rPr lang="en-US" altLang="zh-CN" dirty="0"/>
              <a:t>2020</a:t>
            </a:r>
            <a:r>
              <a:rPr lang="zh-CN" altLang="en-US" dirty="0"/>
              <a:t>年碳排放强度在</a:t>
            </a:r>
            <a:r>
              <a:rPr lang="en-US" altLang="zh-CN" dirty="0"/>
              <a:t>2005</a:t>
            </a:r>
            <a:r>
              <a:rPr lang="zh-CN" altLang="en-US" dirty="0"/>
              <a:t>年基础上下降</a:t>
            </a:r>
            <a:r>
              <a:rPr lang="en-US" altLang="zh-CN" dirty="0"/>
              <a:t>40%-45%</a:t>
            </a:r>
            <a:r>
              <a:rPr lang="zh-CN" altLang="en-US" dirty="0"/>
              <a:t>；</a:t>
            </a:r>
            <a:r>
              <a:rPr lang="en-US" altLang="zh-CN" dirty="0"/>
              <a:t>2020</a:t>
            </a:r>
            <a:r>
              <a:rPr lang="zh-CN" altLang="en-US" dirty="0"/>
              <a:t>年非化石能源消费占比达到</a:t>
            </a:r>
            <a:r>
              <a:rPr lang="en-US" altLang="zh-CN" dirty="0"/>
              <a:t>15%</a:t>
            </a:r>
            <a:r>
              <a:rPr lang="zh-CN" altLang="en-US" dirty="0"/>
              <a:t>；</a:t>
            </a:r>
            <a:r>
              <a:rPr lang="en-US" altLang="zh-CN" dirty="0"/>
              <a:t>2020</a:t>
            </a:r>
            <a:r>
              <a:rPr lang="zh-CN" altLang="en-US" dirty="0"/>
              <a:t>年一次能源消费总量控制在</a:t>
            </a:r>
            <a:r>
              <a:rPr lang="en-US" altLang="zh-CN" dirty="0"/>
              <a:t>48</a:t>
            </a:r>
            <a:r>
              <a:rPr lang="zh-CN" altLang="en-US" dirty="0"/>
              <a:t>亿吨标准煤左右（煤炭</a:t>
            </a:r>
            <a:r>
              <a:rPr lang="en-US" altLang="zh-CN" dirty="0"/>
              <a:t>42</a:t>
            </a:r>
            <a:r>
              <a:rPr lang="zh-CN" altLang="en-US" dirty="0"/>
              <a:t>亿吨）。</a:t>
            </a:r>
          </a:p>
          <a:p>
            <a:r>
              <a:rPr lang="zh-CN" altLang="en-US" dirty="0"/>
              <a:t>  </a:t>
            </a:r>
          </a:p>
          <a:p>
            <a:r>
              <a:rPr lang="zh-CN" altLang="en-US" dirty="0" smtClean="0"/>
              <a:t>美国</a:t>
            </a:r>
            <a:r>
              <a:rPr lang="zh-CN" altLang="en-US" dirty="0"/>
              <a:t>只有</a:t>
            </a:r>
            <a:r>
              <a:rPr lang="en-US" altLang="zh-CN" dirty="0"/>
              <a:t>4%</a:t>
            </a:r>
            <a:r>
              <a:rPr lang="zh-CN" altLang="en-US" dirty="0"/>
              <a:t>的人口，排了全世界</a:t>
            </a:r>
            <a:r>
              <a:rPr lang="en-US" altLang="zh-CN" dirty="0"/>
              <a:t>25%</a:t>
            </a:r>
            <a:r>
              <a:rPr lang="zh-CN" altLang="en-US" dirty="0"/>
              <a:t>的二氧化碳。发达国家占全球</a:t>
            </a:r>
            <a:r>
              <a:rPr lang="en-US" altLang="zh-CN" dirty="0"/>
              <a:t>20%</a:t>
            </a:r>
            <a:r>
              <a:rPr lang="zh-CN" altLang="en-US" dirty="0"/>
              <a:t>的人口，排了全世界</a:t>
            </a:r>
            <a:r>
              <a:rPr lang="en-US" altLang="zh-CN" dirty="0"/>
              <a:t>80%</a:t>
            </a:r>
            <a:r>
              <a:rPr lang="zh-CN" altLang="en-US" dirty="0"/>
              <a:t>的二氧化碳</a:t>
            </a:r>
            <a:r>
              <a:rPr lang="zh-CN" altLang="en-US" dirty="0" smtClean="0"/>
              <a:t>。（没算历史累积）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 smtClean="0"/>
              <a:t>美国推出</a:t>
            </a:r>
            <a:r>
              <a:rPr lang="en-US" altLang="zh-CN" dirty="0" smtClean="0"/>
              <a:t>《</a:t>
            </a:r>
            <a:r>
              <a:rPr lang="zh-CN" altLang="en-US" dirty="0" smtClean="0"/>
              <a:t>巴黎气候协定</a:t>
            </a:r>
            <a:r>
              <a:rPr lang="en-US" altLang="zh-CN" dirty="0" smtClean="0"/>
              <a:t>》</a:t>
            </a:r>
            <a:r>
              <a:rPr lang="zh-CN" altLang="en-US" dirty="0" smtClean="0"/>
              <a:t>，中国坚持</a:t>
            </a:r>
            <a:r>
              <a:rPr lang="zh-CN" altLang="en-US" dirty="0"/>
              <a:t>单方面履行减</a:t>
            </a:r>
            <a:r>
              <a:rPr lang="zh-CN" altLang="en-US" dirty="0" smtClean="0"/>
              <a:t>排。</a:t>
            </a:r>
            <a:endParaRPr lang="en-US" altLang="zh-CN" dirty="0" smtClean="0"/>
          </a:p>
          <a:p>
            <a:r>
              <a:rPr lang="zh-CN" altLang="en-US" dirty="0" smtClean="0"/>
              <a:t>“大国担当”一目了然。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67899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10419" y="2223244"/>
            <a:ext cx="50990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会议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号召，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全党同志要紧密团结在以习近平同志为核心的党中央周围，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齐心协力、开拓进取，以优异成绩迎接建党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周年，为全面建设社会主义现代化国家、实现中华民族伟大复兴的中国梦不懈奋斗。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50" name="Picture 2" descr="http://www.xinhuanet.com/politics/leaders/2020-12/18/1126879325_16082888045941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30" y="2223244"/>
            <a:ext cx="4089858" cy="323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408656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E3686BF-DBF9-4F51-9DF3-07301D18D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4962"/>
            <a:ext cx="5504699" cy="29230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DDDBDA6-492F-4914-8843-8D0F5DCF5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5"/>
          <a:stretch/>
        </p:blipFill>
        <p:spPr>
          <a:xfrm flipH="1">
            <a:off x="-62628" y="2285991"/>
            <a:ext cx="1619184" cy="45720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5243CC-578E-4E97-8A42-68CD6A876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81" y="1088023"/>
            <a:ext cx="1420838" cy="9207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682462" y="2882810"/>
            <a:ext cx="393902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 谢！</a:t>
            </a:r>
            <a:endParaRPr lang="zh-CN" altLang="en-US" sz="960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92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5D892A0-E22B-41F7-BE95-2DB11F56C4CC}"/>
              </a:ext>
            </a:extLst>
          </p:cNvPr>
          <p:cNvSpPr txBox="1"/>
          <p:nvPr/>
        </p:nvSpPr>
        <p:spPr>
          <a:xfrm>
            <a:off x="5267325" y="635944"/>
            <a:ext cx="1657350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 言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BC44D7-1306-4FD8-8A48-030C0FF84249}"/>
              </a:ext>
            </a:extLst>
          </p:cNvPr>
          <p:cNvSpPr/>
          <p:nvPr/>
        </p:nvSpPr>
        <p:spPr>
          <a:xfrm>
            <a:off x="5403273" y="1589722"/>
            <a:ext cx="58835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    中央</a:t>
            </a:r>
            <a:r>
              <a:rPr lang="zh-CN" altLang="en-US" sz="2000" b="1" dirty="0"/>
              <a:t>经济工作会议</a:t>
            </a:r>
            <a:r>
              <a:rPr lang="en-US" altLang="zh-CN" sz="2000" b="1" dirty="0"/>
              <a:t>12</a:t>
            </a:r>
            <a:r>
              <a:rPr lang="zh-CN" altLang="en-US" sz="2000" b="1" dirty="0"/>
              <a:t>月</a:t>
            </a:r>
            <a:r>
              <a:rPr lang="en-US" altLang="zh-CN" sz="2000" b="1" dirty="0" smtClean="0"/>
              <a:t>16</a:t>
            </a:r>
            <a:r>
              <a:rPr lang="zh-CN" altLang="en-US" sz="2000" b="1" dirty="0" smtClean="0"/>
              <a:t>日</a:t>
            </a:r>
            <a:r>
              <a:rPr lang="zh-CN" altLang="en-US" sz="2000" b="1" dirty="0"/>
              <a:t>至</a:t>
            </a:r>
            <a:r>
              <a:rPr lang="en-US" altLang="zh-CN" sz="2000" b="1" dirty="0" smtClean="0"/>
              <a:t>18</a:t>
            </a:r>
            <a:r>
              <a:rPr lang="zh-CN" altLang="en-US" sz="2000" b="1" dirty="0" smtClean="0"/>
              <a:t>日</a:t>
            </a:r>
            <a:r>
              <a:rPr lang="zh-CN" altLang="en-US" sz="2000" b="1" dirty="0"/>
              <a:t>在北京举行。中共中央总书记、国家主席、中央军委主席习近平，中共中央政治局常委、国务院总理李克强，中共中央政治局常委栗战书、汪洋、王沪宁、赵乐际、韩正出席会议。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 smtClean="0"/>
              <a:t>    习近平</a:t>
            </a:r>
            <a:r>
              <a:rPr lang="zh-CN" altLang="en-US" sz="2000" b="1" dirty="0"/>
              <a:t>在会上发表重要讲话，总结</a:t>
            </a:r>
            <a:r>
              <a:rPr lang="en-US" altLang="zh-CN" sz="2000" b="1" dirty="0" smtClean="0"/>
              <a:t>2020</a:t>
            </a:r>
            <a:r>
              <a:rPr lang="zh-CN" altLang="en-US" sz="2000" b="1" dirty="0" smtClean="0"/>
              <a:t>年</a:t>
            </a:r>
            <a:r>
              <a:rPr lang="zh-CN" altLang="en-US" sz="2000" b="1" dirty="0"/>
              <a:t>经济工作，分析当前经济形势，部署</a:t>
            </a:r>
            <a:r>
              <a:rPr lang="en-US" altLang="zh-CN" sz="2000" b="1" dirty="0" smtClean="0"/>
              <a:t>2021</a:t>
            </a:r>
            <a:r>
              <a:rPr lang="zh-CN" altLang="en-US" sz="2000" b="1" dirty="0" smtClean="0"/>
              <a:t>年</a:t>
            </a:r>
            <a:r>
              <a:rPr lang="zh-CN" altLang="en-US" sz="2000" b="1" dirty="0"/>
              <a:t>经济工作。李克强在讲话中对明年经济工作作出具体部署，并作了总结讲话。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EA72B17-229A-4D25-BC4E-1AD2D7589CE9}"/>
              </a:ext>
            </a:extLst>
          </p:cNvPr>
          <p:cNvSpPr/>
          <p:nvPr/>
        </p:nvSpPr>
        <p:spPr>
          <a:xfrm>
            <a:off x="1028700" y="1466941"/>
            <a:ext cx="10439400" cy="4426807"/>
          </a:xfrm>
          <a:prstGeom prst="rect">
            <a:avLst/>
          </a:prstGeom>
          <a:noFill/>
          <a:ln>
            <a:solidFill>
              <a:srgbClr val="C003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A4A909-4BF5-4B10-A422-C921542D9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81" y="5298985"/>
            <a:ext cx="1420838" cy="920766"/>
          </a:xfrm>
          <a:prstGeom prst="rect">
            <a:avLst/>
          </a:prstGeom>
        </p:spPr>
      </p:pic>
      <p:pic>
        <p:nvPicPr>
          <p:cNvPr id="1026" name="Picture 2" descr="https://pics5.baidu.com/feed/b2de9c82d158ccbff825adce1c4a5f3bb33541c4.jpeg?token=67d8932b958145f2817d9d066dbd392d&amp;s=DA28AF464C337E9EB035CC63030060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54" y="1902959"/>
            <a:ext cx="4205271" cy="35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2514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38" y="1059150"/>
            <a:ext cx="5216737" cy="57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4726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4480714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中国科技成就盘点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9" name="Picture 5" descr="C:\Users\Administrator\Desktop\1000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67" y="1666205"/>
            <a:ext cx="2158169" cy="33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1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50" y="1666206"/>
            <a:ext cx="2158169" cy="33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1000 (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66" y="1666207"/>
            <a:ext cx="2226565" cy="350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100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189" y="1666206"/>
            <a:ext cx="2217395" cy="349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1000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5" y="1666207"/>
            <a:ext cx="2162958" cy="340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57419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:\Users\Administrator\Desktop\1000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53" y="1744335"/>
            <a:ext cx="2464762" cy="38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1000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08" y="1744334"/>
            <a:ext cx="2467200" cy="388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1000 (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21" y="1744335"/>
            <a:ext cx="2464761" cy="38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1000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424" y="1744334"/>
            <a:ext cx="2458123" cy="387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4480714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中国科技成就盘点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16697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9" name="图示 18"/>
          <p:cNvGraphicFramePr/>
          <p:nvPr>
            <p:extLst>
              <p:ext uri="{D42A27DB-BD31-4B8C-83A1-F6EECF244321}">
                <p14:modId xmlns:p14="http://schemas.microsoft.com/office/powerpoint/2010/main" val="1104362219"/>
              </p:ext>
            </p:extLst>
          </p:nvPr>
        </p:nvGraphicFramePr>
        <p:xfrm>
          <a:off x="1186775" y="1164992"/>
          <a:ext cx="10157052" cy="573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5881776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710419" y="1323361"/>
            <a:ext cx="10923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1918</a:t>
            </a:r>
            <a:r>
              <a:rPr lang="zh-CN" altLang="en-US" sz="2000" dirty="0"/>
              <a:t>年源于美国的世纪大流感。这场大流感各国的死亡人数分别是：美国</a:t>
            </a:r>
            <a:r>
              <a:rPr lang="en-US" altLang="zh-CN" sz="2000" dirty="0"/>
              <a:t>67.5</a:t>
            </a:r>
            <a:r>
              <a:rPr lang="zh-CN" altLang="en-US" sz="2000" dirty="0"/>
              <a:t>万，英国</a:t>
            </a:r>
            <a:r>
              <a:rPr lang="en-US" altLang="zh-CN" sz="2000" dirty="0"/>
              <a:t>25</a:t>
            </a:r>
            <a:r>
              <a:rPr lang="zh-CN" altLang="en-US" sz="2000" dirty="0"/>
              <a:t>万人，法国</a:t>
            </a:r>
            <a:r>
              <a:rPr lang="en-US" altLang="zh-CN" sz="2000" dirty="0"/>
              <a:t>40</a:t>
            </a:r>
            <a:r>
              <a:rPr lang="zh-CN" altLang="en-US" sz="2000" dirty="0"/>
              <a:t>万，加拿大</a:t>
            </a:r>
            <a:r>
              <a:rPr lang="en-US" altLang="zh-CN" sz="2000" dirty="0"/>
              <a:t>5</a:t>
            </a:r>
            <a:r>
              <a:rPr lang="zh-CN" altLang="en-US" sz="2000" dirty="0"/>
              <a:t>万，日本</a:t>
            </a:r>
            <a:r>
              <a:rPr lang="en-US" altLang="zh-CN" sz="2000" dirty="0"/>
              <a:t>39</a:t>
            </a:r>
            <a:r>
              <a:rPr lang="zh-CN" altLang="en-US" sz="2000" dirty="0"/>
              <a:t>万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</p:txBody>
      </p:sp>
      <p:pic>
        <p:nvPicPr>
          <p:cNvPr id="2050" name="Picture 2" descr="C:\Users\Administrator\Desktop\微信图片_202012220923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07" y="2498509"/>
            <a:ext cx="3543300" cy="29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40989" y="5438559"/>
            <a:ext cx="4802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当时的中国正值军阀混战，没有统一的卫生医疗体系，更没有强有力的政府去关注人民群众的身体健康。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5243209" y="2161069"/>
            <a:ext cx="63910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/>
              <a:t>从一些零零星星</a:t>
            </a:r>
            <a:r>
              <a:rPr lang="zh-CN" altLang="en-US" sz="2000" b="1" dirty="0"/>
              <a:t>的不完整的局部</a:t>
            </a:r>
            <a:r>
              <a:rPr lang="zh-CN" altLang="en-US" sz="2000" b="1" dirty="0" smtClean="0"/>
              <a:t>记录中可以看到当年疫情的严重情况。</a:t>
            </a:r>
            <a:endParaRPr lang="en-US" altLang="zh-CN" sz="2000" b="1" dirty="0"/>
          </a:p>
          <a:p>
            <a:pPr marL="285750" indent="-285750">
              <a:buFont typeface="Wingdings" pitchFamily="2" charset="2"/>
              <a:buChar char="u"/>
            </a:pP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比如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直隶省（河北省）获鹿县，仅仅在</a:t>
            </a:r>
            <a:r>
              <a:rPr lang="en-US" altLang="zh-CN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1918</a:t>
            </a:r>
            <a:r>
              <a:rPr lang="zh-CN" altLang="en-US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年</a:t>
            </a:r>
            <a:r>
              <a:rPr lang="en-US" altLang="zh-CN" smtClean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10-11</a:t>
            </a:r>
            <a:r>
              <a:rPr lang="zh-CN" altLang="en-US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月期间，登记的患者就有</a:t>
            </a:r>
            <a:r>
              <a:rPr lang="en-US" altLang="zh-CN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19917</a:t>
            </a:r>
            <a:r>
              <a:rPr lang="zh-CN" altLang="en-US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人，死亡</a:t>
            </a:r>
            <a:r>
              <a:rPr lang="en-US" altLang="zh-CN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1945</a:t>
            </a:r>
            <a:r>
              <a:rPr lang="zh-CN" altLang="en-US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人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，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9.77%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的致死率</a:t>
            </a: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。</a:t>
            </a:r>
            <a:endParaRPr lang="zh-CN" altLang="en-US" dirty="0">
              <a:latin typeface="仿宋" pitchFamily="49" charset="-122"/>
              <a:ea typeface="仿宋" pitchFamily="49" charset="-122"/>
            </a:endParaRPr>
          </a:p>
          <a:p>
            <a:pPr marL="285750" indent="-285750">
              <a:buFont typeface="Wingdings" pitchFamily="2" charset="2"/>
              <a:buChar char="u"/>
            </a:pPr>
            <a:r>
              <a:rPr lang="zh-CN" altLang="en-US" dirty="0">
                <a:latin typeface="仿宋" pitchFamily="49" charset="-122"/>
                <a:ea typeface="仿宋" pitchFamily="49" charset="-122"/>
              </a:rPr>
              <a:t>天津版的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《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大公报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》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报道，奉天城西杨士屯等处，“因患是症而死者，</a:t>
            </a:r>
            <a:r>
              <a:rPr lang="zh-CN" altLang="en-US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每屯每日均不下十余人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……”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城里的棺材铺都被买空了</a:t>
            </a: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。</a:t>
            </a:r>
            <a:endParaRPr lang="zh-CN" altLang="en-US" dirty="0">
              <a:latin typeface="仿宋" pitchFamily="49" charset="-122"/>
              <a:ea typeface="仿宋" pitchFamily="49" charset="-122"/>
            </a:endParaRPr>
          </a:p>
          <a:p>
            <a:pPr marL="285750" indent="-285750">
              <a:buFont typeface="Wingdings" pitchFamily="2" charset="2"/>
              <a:buChar char="u"/>
            </a:pPr>
            <a:r>
              <a:rPr lang="en-US" altLang="zh-CN" dirty="0">
                <a:latin typeface="仿宋" pitchFamily="49" charset="-122"/>
                <a:ea typeface="仿宋" pitchFamily="49" charset="-122"/>
              </a:rPr>
              <a:t>1918 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年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11 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月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7 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日的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《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申报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》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记载，江苏宿迁“时疫盛行”，“甚至一方皆被传染，</a:t>
            </a:r>
            <a:r>
              <a:rPr lang="zh-CN" altLang="en-US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举家无能行动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，医生药铺均有应接不暇之势，并闻宿邑大兴镇</a:t>
            </a:r>
            <a:r>
              <a:rPr lang="zh-CN" altLang="en-US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棺木一律卖空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”</a:t>
            </a:r>
            <a:r>
              <a:rPr lang="zh-CN" altLang="en-US" dirty="0" smtClean="0">
                <a:latin typeface="仿宋" pitchFamily="49" charset="-122"/>
                <a:ea typeface="仿宋" pitchFamily="49" charset="-122"/>
              </a:rPr>
              <a:t>。</a:t>
            </a:r>
            <a:endParaRPr lang="zh-CN" altLang="en-US" dirty="0">
              <a:latin typeface="仿宋" pitchFamily="49" charset="-122"/>
              <a:ea typeface="仿宋" pitchFamily="49" charset="-122"/>
            </a:endParaRPr>
          </a:p>
          <a:p>
            <a:pPr marL="285750" indent="-285750">
              <a:buFont typeface="Wingdings" pitchFamily="2" charset="2"/>
              <a:buChar char="u"/>
            </a:pPr>
            <a:r>
              <a:rPr lang="en-US" altLang="zh-CN" dirty="0">
                <a:latin typeface="仿宋" pitchFamily="49" charset="-122"/>
                <a:ea typeface="仿宋" pitchFamily="49" charset="-122"/>
              </a:rPr>
              <a:t>1918 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年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11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月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3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日的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《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申报</a:t>
            </a:r>
            <a:r>
              <a:rPr lang="en-US" altLang="zh-CN" dirty="0">
                <a:latin typeface="仿宋" pitchFamily="49" charset="-122"/>
                <a:ea typeface="仿宋" pitchFamily="49" charset="-122"/>
              </a:rPr>
              <a:t>》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记载，上海浦东一带因流感“亡者亦有十之二三。各乡村莫不沾染，蔓延数十里。陈家行、高陆两行等各乡镇</a:t>
            </a:r>
            <a:r>
              <a:rPr lang="zh-CN" altLang="en-US" b="1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几至十人九病</a:t>
            </a:r>
            <a:r>
              <a:rPr lang="zh-CN" altLang="en-US" dirty="0">
                <a:latin typeface="仿宋" pitchFamily="49" charset="-122"/>
                <a:ea typeface="仿宋" pitchFamily="49" charset="-122"/>
              </a:rPr>
              <a:t>，南汇县境病者亦多。”</a:t>
            </a:r>
          </a:p>
          <a:p>
            <a:endParaRPr lang="zh-CN" altLang="en-US" dirty="0">
              <a:latin typeface="仿宋" pitchFamily="49" charset="-122"/>
              <a:ea typeface="仿宋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53540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07682" y="1497842"/>
            <a:ext cx="647832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 </a:t>
            </a:r>
          </a:p>
          <a:p>
            <a:r>
              <a:rPr lang="en-US" altLang="zh-CN" sz="2400" b="1" dirty="0"/>
              <a:t>2020</a:t>
            </a:r>
            <a:r>
              <a:rPr lang="zh-CN" altLang="en-US" sz="2400" b="1" dirty="0"/>
              <a:t>年的这场疫情</a:t>
            </a:r>
            <a:r>
              <a:rPr lang="zh-CN" altLang="en-US" sz="2400" b="1" dirty="0" smtClean="0"/>
              <a:t>，让我们看到：</a:t>
            </a:r>
            <a:r>
              <a:rPr lang="zh-CN" altLang="en-US" sz="2400" b="1" dirty="0"/>
              <a:t> </a:t>
            </a:r>
            <a:endParaRPr lang="en-US" altLang="zh-CN" sz="2400" b="1" dirty="0" smtClean="0"/>
          </a:p>
          <a:p>
            <a:endParaRPr lang="zh-CN" altLang="en-US" dirty="0"/>
          </a:p>
          <a:p>
            <a:r>
              <a:rPr lang="zh-CN" altLang="en-US" dirty="0"/>
              <a:t>相比</a:t>
            </a:r>
            <a:r>
              <a:rPr lang="en-US" altLang="zh-CN" dirty="0"/>
              <a:t>1918</a:t>
            </a:r>
            <a:r>
              <a:rPr lang="zh-CN" altLang="en-US" dirty="0"/>
              <a:t>年，欧美国家科技进步了，经济上更有钱了，对付病毒的手段也变多了</a:t>
            </a:r>
            <a:r>
              <a:rPr lang="zh-CN" altLang="en-US" dirty="0" smtClean="0"/>
              <a:t>，但是政府的执行力，对民主生命安全的重视程度等并没有质的转变。世界人民更加认清了“自由”“平等”“人权”等西方价值观的真面目。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而非洲还是老样子。看似实现了主权独立，但依然面临饥饿、战争以及瘟疫的威胁。甚至由于病毒进化太快，形势更加严峻。武器更加先进，死于战乱的人更多。</a:t>
            </a:r>
          </a:p>
          <a:p>
            <a:r>
              <a:rPr lang="zh-CN" altLang="en-US" dirty="0"/>
              <a:t> </a:t>
            </a:r>
          </a:p>
          <a:p>
            <a:r>
              <a:rPr lang="zh-CN" altLang="en-US" dirty="0"/>
              <a:t>只有中国，不但实现了民族解放，推翻了三座大山的压迫，还赶走了四大死亡威胁</a:t>
            </a:r>
            <a:r>
              <a:rPr lang="en-US" altLang="zh-CN" dirty="0"/>
              <a:t>——</a:t>
            </a:r>
            <a:r>
              <a:rPr lang="zh-CN" altLang="en-US" dirty="0"/>
              <a:t>战争、灾荒、瘟疫、匪患，并且已经来到了民族复兴的攻坚阶段。</a:t>
            </a:r>
          </a:p>
        </p:txBody>
      </p:sp>
      <p:pic>
        <p:nvPicPr>
          <p:cNvPr id="3074" name="Picture 2" descr="C:\Users\Administrator\Desktop\tim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556" y="1205796"/>
            <a:ext cx="2509737" cy="49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97302" y="6314204"/>
            <a:ext cx="392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七律 送瘟神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毛泽东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101861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84172-FFD7-46AA-835B-994EFD7D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9"/>
            <a:ext cx="1420838" cy="9207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4F63B2-0F0D-479A-B13E-F35B70363AFD}"/>
              </a:ext>
            </a:extLst>
          </p:cNvPr>
          <p:cNvSpPr/>
          <p:nvPr/>
        </p:nvSpPr>
        <p:spPr>
          <a:xfrm>
            <a:off x="1653714" y="298274"/>
            <a:ext cx="5301451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图解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中央经济工作会议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33236" y="883049"/>
            <a:ext cx="105109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10" y="1127245"/>
            <a:ext cx="5062705" cy="5660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1" y="1127245"/>
            <a:ext cx="4847304" cy="56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6621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743</Words>
  <Application>Microsoft Office PowerPoint</Application>
  <PresentationFormat>宽屏</PresentationFormat>
  <Paragraphs>79</Paragraphs>
  <Slides>18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等线</vt:lpstr>
      <vt:lpstr>等线 Light</vt:lpstr>
      <vt:lpstr>仿宋</vt:lpstr>
      <vt:lpstr>黑体</vt:lpstr>
      <vt:lpstr>微软雅黑</vt:lpstr>
      <vt:lpstr>arial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演示文稿2</dc:title>
  <dc:creator>WIN7</dc:creator>
  <cp:lastModifiedBy>王玉</cp:lastModifiedBy>
  <cp:revision>81</cp:revision>
  <dcterms:created xsi:type="dcterms:W3CDTF">2017-08-18T03:02:00Z</dcterms:created>
  <dcterms:modified xsi:type="dcterms:W3CDTF">2020-12-31T07:39:12Z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